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6457-A1C1-499A-BA82-624B58C51128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1531C-FBBF-47BD-B3A8-943C0D2603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6457-A1C1-499A-BA82-624B58C51128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1531C-FBBF-47BD-B3A8-943C0D2603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6457-A1C1-499A-BA82-624B58C51128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1531C-FBBF-47BD-B3A8-943C0D2603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6457-A1C1-499A-BA82-624B58C51128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1531C-FBBF-47BD-B3A8-943C0D2603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6457-A1C1-499A-BA82-624B58C51128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1531C-FBBF-47BD-B3A8-943C0D2603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6457-A1C1-499A-BA82-624B58C51128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1531C-FBBF-47BD-B3A8-943C0D2603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6457-A1C1-499A-BA82-624B58C51128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1531C-FBBF-47BD-B3A8-943C0D2603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6457-A1C1-499A-BA82-624B58C51128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1531C-FBBF-47BD-B3A8-943C0D2603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6457-A1C1-499A-BA82-624B58C51128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1531C-FBBF-47BD-B3A8-943C0D2603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6457-A1C1-499A-BA82-624B58C51128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1531C-FBBF-47BD-B3A8-943C0D2603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6457-A1C1-499A-BA82-624B58C51128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C81531C-FBBF-47BD-B3A8-943C0D26035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E446457-A1C1-499A-BA82-624B58C51128}" type="datetimeFigureOut">
              <a:rPr lang="ru-RU" smtClean="0"/>
              <a:pPr/>
              <a:t>27.01.2018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C81531C-FBBF-47BD-B3A8-943C0D26035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7851648" cy="2692896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Территория : городского округа </a:t>
            </a:r>
            <a:br>
              <a:rPr lang="ru-RU" sz="2400" dirty="0" smtClean="0">
                <a:solidFill>
                  <a:schemeClr val="bg1"/>
                </a:solidFill>
              </a:rPr>
            </a:br>
            <a:r>
              <a:rPr lang="ru-RU" sz="2400" dirty="0" smtClean="0">
                <a:solidFill>
                  <a:schemeClr val="bg1"/>
                </a:solidFill>
              </a:rPr>
              <a:t>Муниципальное бюджетное общеобразовательное </a:t>
            </a:r>
            <a:br>
              <a:rPr lang="ru-RU" sz="2400" dirty="0" smtClean="0">
                <a:solidFill>
                  <a:schemeClr val="bg1"/>
                </a:solidFill>
              </a:rPr>
            </a:b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smtClean="0">
                <a:solidFill>
                  <a:schemeClr val="bg1"/>
                </a:solidFill>
              </a:rPr>
              <a:t>учреждение </a:t>
            </a:r>
            <a:r>
              <a:rPr lang="ru-RU" sz="2400" dirty="0" smtClean="0">
                <a:solidFill>
                  <a:schemeClr val="bg1"/>
                </a:solidFill>
              </a:rPr>
              <a:t/>
            </a:r>
            <a:br>
              <a:rPr lang="ru-RU" sz="2400" dirty="0" smtClean="0">
                <a:solidFill>
                  <a:schemeClr val="bg1"/>
                </a:solidFill>
              </a:rPr>
            </a:br>
            <a:r>
              <a:rPr lang="ru-RU" sz="2400" smtClean="0">
                <a:solidFill>
                  <a:schemeClr val="bg1"/>
                </a:solidFill>
              </a:rPr>
              <a:t> </a:t>
            </a:r>
            <a:r>
              <a:rPr lang="ru-RU" sz="2400" smtClean="0">
                <a:solidFill>
                  <a:schemeClr val="bg1"/>
                </a:solidFill>
              </a:rPr>
              <a:t>«Средняя </a:t>
            </a:r>
            <a:r>
              <a:rPr lang="ru-RU" sz="2400" dirty="0" smtClean="0">
                <a:solidFill>
                  <a:schemeClr val="bg1"/>
                </a:solidFill>
              </a:rPr>
              <a:t>образовательная школа № </a:t>
            </a:r>
            <a:r>
              <a:rPr lang="ru-RU" sz="2400" smtClean="0">
                <a:solidFill>
                  <a:schemeClr val="bg1"/>
                </a:solidFill>
              </a:rPr>
              <a:t>10</a:t>
            </a:r>
            <a:r>
              <a:rPr lang="ru-RU" sz="2400" smtClean="0">
                <a:solidFill>
                  <a:schemeClr val="bg1"/>
                </a:solidFill>
              </a:rPr>
              <a:t>»</a:t>
            </a:r>
            <a:r>
              <a:rPr lang="ru-RU" sz="2400" dirty="0" smtClean="0">
                <a:solidFill>
                  <a:schemeClr val="bg1"/>
                </a:solidFill>
              </a:rPr>
              <a:t/>
            </a:r>
            <a:br>
              <a:rPr lang="ru-RU" sz="2400" dirty="0" smtClean="0">
                <a:solidFill>
                  <a:schemeClr val="bg1"/>
                </a:solidFill>
              </a:rPr>
            </a:br>
            <a:r>
              <a:rPr lang="ru-RU" sz="2800" b="0" dirty="0" err="1" smtClean="0">
                <a:solidFill>
                  <a:schemeClr val="bg1"/>
                </a:solidFill>
              </a:rPr>
              <a:t>Досуговая</a:t>
            </a:r>
            <a:r>
              <a:rPr lang="ru-RU" sz="2800" b="0" dirty="0" smtClean="0">
                <a:solidFill>
                  <a:schemeClr val="bg1"/>
                </a:solidFill>
              </a:rPr>
              <a:t> акция</a:t>
            </a:r>
            <a:br>
              <a:rPr lang="ru-RU" sz="2800" b="0" dirty="0" smtClean="0">
                <a:solidFill>
                  <a:schemeClr val="bg1"/>
                </a:solidFill>
              </a:rPr>
            </a:br>
            <a:r>
              <a:rPr lang="ru-RU" sz="2800" b="0" dirty="0" smtClean="0">
                <a:solidFill>
                  <a:schemeClr val="bg1"/>
                </a:solidFill>
              </a:rPr>
              <a:t>«Ладошка </a:t>
            </a:r>
            <a:r>
              <a:rPr lang="ru-RU" sz="2800" b="0" dirty="0" smtClean="0">
                <a:solidFill>
                  <a:schemeClr val="bg1"/>
                </a:solidFill>
              </a:rPr>
              <a:t>дружбы</a:t>
            </a:r>
            <a:r>
              <a:rPr lang="ru-RU" sz="2800" b="0" dirty="0" smtClean="0">
                <a:solidFill>
                  <a:schemeClr val="bg1"/>
                </a:solidFill>
              </a:rPr>
              <a:t>» 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smtClean="0">
                <a:solidFill>
                  <a:schemeClr val="bg1"/>
                </a:solidFill>
              </a:rPr>
              <a:t/>
            </a:r>
            <a:br>
              <a:rPr lang="ru-RU" sz="2400" dirty="0" smtClean="0">
                <a:solidFill>
                  <a:schemeClr val="bg1"/>
                </a:solidFill>
              </a:rPr>
            </a:b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8431088" cy="3152792"/>
          </a:xfrm>
        </p:spPr>
        <p:txBody>
          <a:bodyPr>
            <a:noAutofit/>
          </a:bodyPr>
          <a:lstStyle/>
          <a:p>
            <a:pPr algn="r"/>
            <a:r>
              <a:rPr lang="ru-RU" sz="2400" dirty="0" smtClean="0">
                <a:solidFill>
                  <a:schemeClr val="bg1"/>
                </a:solidFill>
              </a:rPr>
              <a:t>Выполнила : Елфимова Евгения </a:t>
            </a:r>
            <a:r>
              <a:rPr lang="ru-RU" sz="2400" dirty="0" smtClean="0">
                <a:solidFill>
                  <a:schemeClr val="bg1"/>
                </a:solidFill>
              </a:rPr>
              <a:t>Андреевна,</a:t>
            </a:r>
            <a:endParaRPr lang="ru-RU" sz="2400" dirty="0" smtClean="0">
              <a:solidFill>
                <a:schemeClr val="bg1"/>
              </a:solidFill>
            </a:endParaRPr>
          </a:p>
          <a:p>
            <a:pPr algn="r"/>
            <a:r>
              <a:rPr lang="ru-RU" sz="2400" dirty="0" smtClean="0">
                <a:solidFill>
                  <a:schemeClr val="bg1"/>
                </a:solidFill>
              </a:rPr>
              <a:t>ученица 7 класса МБОУ«СОШ № 10».</a:t>
            </a:r>
          </a:p>
          <a:p>
            <a:pPr algn="r"/>
            <a:r>
              <a:rPr lang="ru-RU" sz="2400" dirty="0" smtClean="0">
                <a:solidFill>
                  <a:schemeClr val="bg1"/>
                </a:solidFill>
              </a:rPr>
              <a:t>624640 Свердловская область</a:t>
            </a:r>
            <a:r>
              <a:rPr lang="en-US" sz="2400" dirty="0" smtClean="0">
                <a:solidFill>
                  <a:schemeClr val="bg1"/>
                </a:solidFill>
              </a:rPr>
              <a:t>,</a:t>
            </a:r>
            <a:r>
              <a:rPr lang="ru-RU" sz="2400" dirty="0" smtClean="0">
                <a:solidFill>
                  <a:schemeClr val="bg1"/>
                </a:solidFill>
              </a:rPr>
              <a:t> г.Нижняя Салда</a:t>
            </a:r>
            <a:r>
              <a:rPr lang="en-US" sz="2400" dirty="0" smtClean="0">
                <a:solidFill>
                  <a:schemeClr val="bg1"/>
                </a:solidFill>
              </a:rPr>
              <a:t>,</a:t>
            </a:r>
            <a:r>
              <a:rPr lang="ru-RU" sz="2400" dirty="0" smtClean="0">
                <a:solidFill>
                  <a:schemeClr val="bg1"/>
                </a:solidFill>
              </a:rPr>
              <a:t>  ул. Фрунзе</a:t>
            </a:r>
            <a:r>
              <a:rPr lang="en-US" sz="2400" dirty="0" smtClean="0">
                <a:solidFill>
                  <a:schemeClr val="bg1"/>
                </a:solidFill>
              </a:rPr>
              <a:t>,</a:t>
            </a:r>
            <a:r>
              <a:rPr lang="ru-RU" sz="2400" dirty="0" smtClean="0">
                <a:solidFill>
                  <a:schemeClr val="bg1"/>
                </a:solidFill>
              </a:rPr>
              <a:t> 11.</a:t>
            </a:r>
          </a:p>
          <a:p>
            <a:pPr algn="r"/>
            <a:r>
              <a:rPr lang="ru-RU" sz="2400" dirty="0" smtClean="0">
                <a:solidFill>
                  <a:schemeClr val="bg1"/>
                </a:solidFill>
              </a:rPr>
              <a:t>Контактный телефон: 8-963-040-57-43.</a:t>
            </a:r>
          </a:p>
          <a:p>
            <a:pPr algn="r"/>
            <a:r>
              <a:rPr lang="ru-RU" sz="2400" dirty="0" smtClean="0">
                <a:solidFill>
                  <a:schemeClr val="bg1"/>
                </a:solidFill>
              </a:rPr>
              <a:t>Руководитель : </a:t>
            </a:r>
            <a:r>
              <a:rPr lang="ru-RU" sz="2400" dirty="0" err="1" smtClean="0">
                <a:solidFill>
                  <a:schemeClr val="bg1"/>
                </a:solidFill>
              </a:rPr>
              <a:t>Максимчук</a:t>
            </a:r>
            <a:r>
              <a:rPr lang="ru-RU" sz="2400" dirty="0" smtClean="0">
                <a:solidFill>
                  <a:schemeClr val="bg1"/>
                </a:solidFill>
              </a:rPr>
              <a:t>  Татьяна Эдуардовна </a:t>
            </a:r>
            <a:r>
              <a:rPr lang="en-US" sz="2400" dirty="0" smtClean="0">
                <a:solidFill>
                  <a:schemeClr val="bg1"/>
                </a:solidFill>
              </a:rPr>
              <a:t>,</a:t>
            </a:r>
            <a:r>
              <a:rPr lang="ru-RU" sz="2400" dirty="0" smtClean="0">
                <a:solidFill>
                  <a:schemeClr val="bg1"/>
                </a:solidFill>
              </a:rPr>
              <a:t>  учитель </a:t>
            </a:r>
            <a:r>
              <a:rPr lang="ru-RU" sz="2400" dirty="0" smtClean="0">
                <a:solidFill>
                  <a:schemeClr val="bg1"/>
                </a:solidFill>
              </a:rPr>
              <a:t>русского языка </a:t>
            </a:r>
            <a:r>
              <a:rPr lang="ru-RU" sz="2400" dirty="0" smtClean="0">
                <a:solidFill>
                  <a:schemeClr val="bg1"/>
                </a:solidFill>
              </a:rPr>
              <a:t>и литературы. 2017год.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Эмблема толерантности!!!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2164794"/>
            <a:ext cx="4038600" cy="3946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2204864"/>
            <a:ext cx="4038600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Цель и задачи .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r>
              <a:rPr lang="ru-RU" sz="2400" dirty="0" smtClean="0"/>
              <a:t>Цель: Создать условия для формирования и развития у детей школьного возраста чувства толерантности. </a:t>
            </a:r>
          </a:p>
          <a:p>
            <a:r>
              <a:rPr lang="ru-RU" sz="2400" dirty="0" smtClean="0"/>
              <a:t>Задачи: </a:t>
            </a:r>
          </a:p>
          <a:p>
            <a:pPr>
              <a:buNone/>
            </a:pPr>
            <a:r>
              <a:rPr lang="ru-RU" sz="2400" dirty="0" smtClean="0"/>
              <a:t>1). Воспитывать  уважительное и терпимое( толерантное) отношение к детям других национальностей</a:t>
            </a:r>
            <a:r>
              <a:rPr lang="en-US" sz="2400" dirty="0" smtClean="0"/>
              <a:t>,</a:t>
            </a:r>
            <a:r>
              <a:rPr lang="ru-RU" sz="2400" dirty="0" smtClean="0"/>
              <a:t> посещающих школу;</a:t>
            </a:r>
          </a:p>
          <a:p>
            <a:pPr>
              <a:buNone/>
            </a:pPr>
            <a:r>
              <a:rPr lang="ru-RU" sz="2400" dirty="0" smtClean="0"/>
              <a:t>2). Пробуждать у детей интерес к культуре разных стран мира</a:t>
            </a:r>
            <a:r>
              <a:rPr lang="en-US" sz="2400" dirty="0" smtClean="0"/>
              <a:t>,</a:t>
            </a:r>
            <a:r>
              <a:rPr lang="ru-RU" sz="2400" dirty="0" smtClean="0"/>
              <a:t> культуре разных национальностей;</a:t>
            </a:r>
          </a:p>
          <a:p>
            <a:pPr>
              <a:buNone/>
            </a:pPr>
            <a:r>
              <a:rPr lang="ru-RU" sz="2400" dirty="0" smtClean="0"/>
              <a:t>3). Формировать желание помогать друг другу</a:t>
            </a:r>
            <a:r>
              <a:rPr lang="en-US" sz="2400" dirty="0" smtClean="0"/>
              <a:t>, </a:t>
            </a:r>
            <a:r>
              <a:rPr lang="ru-RU" sz="2400" dirty="0" smtClean="0"/>
              <a:t>творить добро по отношению к ближним</a:t>
            </a:r>
            <a:r>
              <a:rPr lang="en-US" sz="2400" dirty="0" smtClean="0"/>
              <a:t>,</a:t>
            </a:r>
            <a:r>
              <a:rPr lang="ru-RU" sz="2400" dirty="0" smtClean="0"/>
              <a:t> дружить друг с другом. </a:t>
            </a:r>
            <a:endParaRPr lang="ru-RU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Актуальность и социальная значимость </a:t>
            </a:r>
            <a:r>
              <a:rPr lang="ru-RU" sz="3600" dirty="0" err="1" smtClean="0">
                <a:solidFill>
                  <a:schemeClr val="tx1"/>
                </a:solidFill>
              </a:rPr>
              <a:t>досуговой</a:t>
            </a:r>
            <a:r>
              <a:rPr lang="ru-RU" sz="3600" dirty="0" smtClean="0">
                <a:solidFill>
                  <a:schemeClr val="tx1"/>
                </a:solidFill>
              </a:rPr>
              <a:t> </a:t>
            </a:r>
            <a:r>
              <a:rPr lang="ru-RU" sz="3600" smtClean="0">
                <a:solidFill>
                  <a:schemeClr val="tx1"/>
                </a:solidFill>
              </a:rPr>
              <a:t>акции «Ладошка </a:t>
            </a:r>
            <a:r>
              <a:rPr lang="ru-RU" sz="3600" dirty="0" smtClean="0">
                <a:solidFill>
                  <a:schemeClr val="tx1"/>
                </a:solidFill>
              </a:rPr>
              <a:t>дружбы».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Сегодня российская школа</a:t>
            </a:r>
            <a:r>
              <a:rPr lang="en-US" dirty="0" smtClean="0"/>
              <a:t>,</a:t>
            </a:r>
            <a:r>
              <a:rPr lang="ru-RU" dirty="0" smtClean="0"/>
              <a:t> как и другие социальные институты</a:t>
            </a:r>
            <a:r>
              <a:rPr lang="en-US" dirty="0" smtClean="0"/>
              <a:t>,</a:t>
            </a:r>
            <a:r>
              <a:rPr lang="ru-RU" dirty="0" smtClean="0"/>
              <a:t> имеет разнородный контингент учащихся. Так</a:t>
            </a:r>
            <a:r>
              <a:rPr lang="en-US" dirty="0" smtClean="0"/>
              <a:t>,</a:t>
            </a:r>
            <a:r>
              <a:rPr lang="ru-RU" dirty="0" smtClean="0"/>
              <a:t> в МБОУ «СОШ №10» учатся </a:t>
            </a:r>
            <a:r>
              <a:rPr lang="ru-RU" u="sng" dirty="0" smtClean="0"/>
              <a:t>узбеки</a:t>
            </a:r>
            <a:r>
              <a:rPr lang="en-US" u="sng" dirty="0" smtClean="0"/>
              <a:t>,</a:t>
            </a:r>
            <a:r>
              <a:rPr lang="ru-RU" u="sng" dirty="0" smtClean="0"/>
              <a:t> таджики</a:t>
            </a:r>
            <a:r>
              <a:rPr lang="en-US" u="sng" dirty="0" smtClean="0"/>
              <a:t>,</a:t>
            </a:r>
            <a:r>
              <a:rPr lang="ru-RU" u="sng" dirty="0" smtClean="0"/>
              <a:t> татары</a:t>
            </a:r>
            <a:r>
              <a:rPr lang="en-US" u="sng" dirty="0" smtClean="0"/>
              <a:t>,</a:t>
            </a:r>
            <a:r>
              <a:rPr lang="ru-RU" u="sng" dirty="0" smtClean="0"/>
              <a:t> цыгане</a:t>
            </a:r>
            <a:r>
              <a:rPr lang="en-US" u="sng" dirty="0" smtClean="0"/>
              <a:t>,</a:t>
            </a:r>
            <a:r>
              <a:rPr lang="ru-RU" u="sng" dirty="0" smtClean="0"/>
              <a:t> абхазы</a:t>
            </a:r>
            <a:r>
              <a:rPr lang="en-US" u="sng" dirty="0" smtClean="0"/>
              <a:t>,</a:t>
            </a:r>
            <a:r>
              <a:rPr lang="ru-RU" u="sng" dirty="0" smtClean="0"/>
              <a:t> русские</a:t>
            </a:r>
            <a:r>
              <a:rPr lang="ru-RU" dirty="0" smtClean="0"/>
              <a:t>. Мы стремимся создать школьное сообщество</a:t>
            </a:r>
            <a:r>
              <a:rPr lang="en-US" dirty="0" smtClean="0"/>
              <a:t>,</a:t>
            </a:r>
            <a:r>
              <a:rPr lang="ru-RU" dirty="0" smtClean="0"/>
              <a:t> в котором культивируются уважительное отношение к  личности</a:t>
            </a:r>
            <a:r>
              <a:rPr lang="en-US" dirty="0" smtClean="0"/>
              <a:t>,</a:t>
            </a:r>
            <a:r>
              <a:rPr lang="ru-RU" dirty="0" smtClean="0"/>
              <a:t> защита достоинства и прав каждого человека. </a:t>
            </a:r>
            <a:r>
              <a:rPr lang="ru-RU" u="sng" dirty="0" smtClean="0"/>
              <a:t>Проблема толерантности актуальна тем, </a:t>
            </a:r>
            <a:r>
              <a:rPr lang="ru-RU" dirty="0" smtClean="0"/>
              <a:t>что сегодня на первостепенное место выдвигаются </a:t>
            </a:r>
            <a:r>
              <a:rPr lang="ru-RU" u="sng" dirty="0" smtClean="0"/>
              <a:t>ценности и принципы</a:t>
            </a:r>
            <a:r>
              <a:rPr lang="ru-RU" dirty="0" smtClean="0"/>
              <a:t>, которые необходимы для </a:t>
            </a:r>
            <a:r>
              <a:rPr lang="ru-RU" b="1" i="1" dirty="0" smtClean="0"/>
              <a:t>всеобщего существования</a:t>
            </a:r>
            <a:r>
              <a:rPr lang="ru-RU" dirty="0" smtClean="0"/>
              <a:t> и </a:t>
            </a:r>
            <a:r>
              <a:rPr lang="ru-RU" b="1" i="1" dirty="0" smtClean="0"/>
              <a:t>личностного развития</a:t>
            </a:r>
            <a:r>
              <a:rPr lang="ru-RU" dirty="0" smtClean="0"/>
              <a:t>. . Данная акция направлена на демократизацию и </a:t>
            </a:r>
            <a:r>
              <a:rPr lang="ru-RU" dirty="0" err="1" smtClean="0"/>
              <a:t>гуманизацию</a:t>
            </a:r>
            <a:r>
              <a:rPr lang="ru-RU" dirty="0" smtClean="0"/>
              <a:t> социальной жизни как школы</a:t>
            </a:r>
            <a:r>
              <a:rPr lang="en-US" dirty="0" smtClean="0"/>
              <a:t>, </a:t>
            </a:r>
            <a:r>
              <a:rPr lang="ru-RU" dirty="0" smtClean="0"/>
              <a:t>так  и общества в целом.</a:t>
            </a:r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Организаторы: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96752"/>
            <a:ext cx="7488832" cy="3672408"/>
          </a:xfrm>
        </p:spPr>
        <p:txBody>
          <a:bodyPr>
            <a:normAutofit/>
          </a:bodyPr>
          <a:lstStyle/>
          <a:p>
            <a:r>
              <a:rPr lang="ru-RU" u="sng" dirty="0" smtClean="0"/>
              <a:t>Организаторами </a:t>
            </a:r>
            <a:r>
              <a:rPr lang="ru-RU" dirty="0" smtClean="0"/>
              <a:t>выступают школьный совет старшеклассников (10-12 человек). Именно они должны разучить игры  разных народов;</a:t>
            </a:r>
          </a:p>
          <a:p>
            <a:r>
              <a:rPr lang="ru-RU" dirty="0" smtClean="0"/>
              <a:t>Выучить их название на родном языке и провести каждый на своей площадке.  </a:t>
            </a:r>
          </a:p>
          <a:p>
            <a:pPr algn="ctr"/>
            <a:r>
              <a:rPr lang="ru-RU" u="sng" dirty="0" smtClean="0"/>
              <a:t>Место проведения</a:t>
            </a:r>
            <a:r>
              <a:rPr lang="ru-RU" dirty="0" smtClean="0"/>
              <a:t>: школьный стадион</a:t>
            </a:r>
            <a:r>
              <a:rPr lang="en-US" dirty="0" smtClean="0"/>
              <a:t>,</a:t>
            </a:r>
            <a:r>
              <a:rPr lang="ru-RU" dirty="0" smtClean="0"/>
              <a:t> который поделён на площадки. Принять участие  в игре могут все ученики школы.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838295">
            <a:off x="4477467" y="4618901"/>
            <a:ext cx="4499992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Планируемые результаты: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08720"/>
            <a:ext cx="7308304" cy="381642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Ценностное отношение к культуре другого народа; признание того</a:t>
            </a:r>
            <a:r>
              <a:rPr lang="en-US" dirty="0" smtClean="0"/>
              <a:t>, </a:t>
            </a:r>
            <a:r>
              <a:rPr lang="ru-RU" dirty="0" smtClean="0"/>
              <a:t>что необходимо больше знать друг о друге</a:t>
            </a:r>
            <a:r>
              <a:rPr lang="en-US" dirty="0" smtClean="0"/>
              <a:t>,</a:t>
            </a:r>
            <a:r>
              <a:rPr lang="ru-RU" dirty="0" smtClean="0"/>
              <a:t> выявлять лучшее в традициях и обычаях   друг друга. А также уважать друг друга</a:t>
            </a:r>
            <a:r>
              <a:rPr lang="en-US" dirty="0" smtClean="0"/>
              <a:t>, </a:t>
            </a:r>
            <a:r>
              <a:rPr lang="ru-RU" dirty="0" smtClean="0"/>
              <a:t> ценить в каждом личность</a:t>
            </a:r>
            <a:r>
              <a:rPr lang="en-US" dirty="0" smtClean="0"/>
              <a:t>,</a:t>
            </a:r>
            <a:r>
              <a:rPr lang="ru-RU" dirty="0" smtClean="0"/>
              <a:t> самостоятельно определяющую свою самобытность</a:t>
            </a:r>
            <a:r>
              <a:rPr lang="en-US" dirty="0" smtClean="0"/>
              <a:t>,</a:t>
            </a:r>
            <a:r>
              <a:rPr lang="ru-RU" dirty="0" smtClean="0"/>
              <a:t> культурную принадлежность.</a:t>
            </a:r>
          </a:p>
          <a:p>
            <a:r>
              <a:rPr lang="ru-RU" dirty="0" smtClean="0"/>
              <a:t>Первоначальный опыт эстетического</a:t>
            </a:r>
            <a:r>
              <a:rPr lang="en-US" dirty="0" smtClean="0"/>
              <a:t>,</a:t>
            </a:r>
            <a:r>
              <a:rPr lang="ru-RU" dirty="0" smtClean="0"/>
              <a:t> эмоционально-нравственного отношения к культуре других народов;</a:t>
            </a:r>
          </a:p>
          <a:p>
            <a:r>
              <a:rPr lang="ru-RU" dirty="0" smtClean="0"/>
              <a:t>Элементарные знания о традициях игры в культуре разных народов</a:t>
            </a:r>
            <a:r>
              <a:rPr lang="en-US" dirty="0" smtClean="0"/>
              <a:t>,</a:t>
            </a:r>
            <a:r>
              <a:rPr lang="ru-RU" dirty="0" smtClean="0"/>
              <a:t> нормах человеческой этики;</a:t>
            </a:r>
          </a:p>
          <a:p>
            <a:r>
              <a:rPr lang="ru-RU" dirty="0" smtClean="0"/>
              <a:t>Личный опыт участия в акциях</a:t>
            </a:r>
            <a:r>
              <a:rPr lang="en-US" dirty="0" smtClean="0"/>
              <a:t>,</a:t>
            </a:r>
            <a:r>
              <a:rPr lang="ru-RU" dirty="0" smtClean="0"/>
              <a:t> на базе которого формируется гражданское и правовое самосознание.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341302">
            <a:off x="3856069" y="4684650"/>
            <a:ext cx="4752528" cy="2204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Искусство толерантности !!!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068036"/>
            <a:ext cx="4038600" cy="438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920874"/>
            <a:ext cx="3744416" cy="4532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836712"/>
            <a:ext cx="8424936" cy="576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1552</TotalTime>
  <Words>382</Words>
  <Application>Microsoft Office PowerPoint</Application>
  <PresentationFormat>Экран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Территория : городского округа  Муниципальное бюджетное общеобразовательное   учреждение   «Средняя образовательная школа № 10» Досуговая акция «Ладошка дружбы»   </vt:lpstr>
      <vt:lpstr>Эмблема толерантности!!!</vt:lpstr>
      <vt:lpstr>Цель и задачи .</vt:lpstr>
      <vt:lpstr>Актуальность и социальная значимость досуговой акции «Ладошка дружбы».</vt:lpstr>
      <vt:lpstr>Организаторы:</vt:lpstr>
      <vt:lpstr>Планируемые результаты: </vt:lpstr>
      <vt:lpstr>Искусство толерантности !!! 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Территория : городского округа  Муниципальное бюджетное общеобразовательное   учереждение .   « Средняя образовательная школа № 10». Д</dc:title>
  <dc:creator>мк</dc:creator>
  <cp:lastModifiedBy>ТМ</cp:lastModifiedBy>
  <cp:revision>29</cp:revision>
  <dcterms:created xsi:type="dcterms:W3CDTF">2017-04-04T15:40:56Z</dcterms:created>
  <dcterms:modified xsi:type="dcterms:W3CDTF">2018-01-27T08:36:34Z</dcterms:modified>
</cp:coreProperties>
</file>