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1" autoAdjust="0"/>
    <p:restoredTop sz="94660"/>
  </p:normalViewPr>
  <p:slideViewPr>
    <p:cSldViewPr snapToGrid="0">
      <p:cViewPr varScale="1">
        <p:scale>
          <a:sx n="70" d="100"/>
          <a:sy n="70" d="100"/>
        </p:scale>
        <p:origin x="738" y="5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dirty="0"/>
              <a:pPr/>
              <a:t>4/9/2017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pPr/>
              <a:t>4/9/2017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pPr/>
              <a:t>4/9/2017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>
          <a:xfrm>
            <a:off x="1930400" y="3771174"/>
            <a:ext cx="7385828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pPr/>
              <a:t>4/9/2017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59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pPr/>
              <a:t>4/9/2017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pPr/>
              <a:t>4/9/2017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pPr/>
              <a:t>4/9/2017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pPr/>
              <a:t>4/9/2017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pPr/>
              <a:t>4/9/2017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pPr/>
              <a:t>4/9/2017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pPr/>
              <a:t>4/9/2017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pPr/>
              <a:t>4/9/2017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pPr/>
              <a:t>4/9/2017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pPr/>
              <a:t>4/9/2017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pPr/>
              <a:t>4/9/2017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pPr/>
              <a:t>4/9/2017</a:t>
            </a:fld>
            <a:endParaRPr lang="en-US" dirty="0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pPr/>
              <a:t>4/9/2017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accent1">
                  <a:lumMod val="60000"/>
                  <a:lumOff val="40000"/>
                  <a:alpha val="7000"/>
                </a:schemeClr>
              </a:gs>
              <a:gs pos="69000">
                <a:schemeClr val="accent1">
                  <a:lumMod val="60000"/>
                  <a:lumOff val="40000"/>
                  <a:alpha val="0"/>
                </a:schemeClr>
              </a:gs>
              <a:gs pos="36000">
                <a:schemeClr val="accent1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713"/>
          <a:stretch/>
        </p:blipFill>
        <p:spPr>
          <a:xfrm>
            <a:off x="8000197" y="0"/>
            <a:ext cx="1603387" cy="1143000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4199"/>
          <a:stretch/>
        </p:blipFill>
        <p:spPr>
          <a:xfrm>
            <a:off x="8609012" y="6092866"/>
            <a:ext cx="993734" cy="765134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4AAD347D-5ACD-4C99-B74B-A9C85AD731AF}" type="datetimeFigureOut">
              <a:rPr lang="en-US" dirty="0"/>
              <a:pPr/>
              <a:t>4/9/2017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02111984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8" r:id="rId9"/>
    <p:sldLayoutId id="2147483667" r:id="rId10"/>
    <p:sldLayoutId id="2147483661" r:id="rId11"/>
    <p:sldLayoutId id="2147483664" r:id="rId12"/>
    <p:sldLayoutId id="2147483662" r:id="rId13"/>
    <p:sldLayoutId id="2147483669" r:id="rId14"/>
    <p:sldLayoutId id="2147483670" r:id="rId15"/>
    <p:sldLayoutId id="2147483658" r:id="rId16"/>
    <p:sldLayoutId id="2147483659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54955" y="1228298"/>
            <a:ext cx="8521308" cy="982639"/>
          </a:xfrm>
        </p:spPr>
        <p:txBody>
          <a:bodyPr/>
          <a:lstStyle/>
          <a:p>
            <a:r>
              <a:rPr lang="ru-RU" sz="28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      </a:t>
            </a:r>
            <a:r>
              <a:rPr lang="ru-RU" sz="2800" dirty="0" smtClean="0">
                <a:solidFill>
                  <a:schemeClr val="tx1"/>
                </a:solidFill>
              </a:rPr>
              <a:t>             Психологическая акция</a:t>
            </a:r>
            <a:br>
              <a:rPr lang="ru-RU" sz="2800" dirty="0" smtClean="0">
                <a:solidFill>
                  <a:schemeClr val="tx1"/>
                </a:solidFill>
              </a:rPr>
            </a:br>
            <a:r>
              <a:rPr lang="ru-RU" sz="2800" dirty="0" smtClean="0">
                <a:solidFill>
                  <a:schemeClr val="tx1"/>
                </a:solidFill>
              </a:rPr>
              <a:t> «ЖИЗНЬ – ЭТО СЧАСТЬЕ. СОТВОРИ ЕГО САМ!»</a:t>
            </a:r>
            <a:endParaRPr lang="ru-RU" sz="2800" dirty="0">
              <a:solidFill>
                <a:schemeClr val="tx1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277785" y="4763732"/>
            <a:ext cx="9190048" cy="861420"/>
          </a:xfrm>
        </p:spPr>
        <p:txBody>
          <a:bodyPr/>
          <a:lstStyle/>
          <a:p>
            <a:r>
              <a:rPr lang="ru-RU" dirty="0">
                <a:solidFill>
                  <a:schemeClr val="tx1"/>
                </a:solidFill>
              </a:rPr>
              <a:t>Выполнил: </a:t>
            </a:r>
            <a:r>
              <a:rPr lang="ru-RU" dirty="0" smtClean="0">
                <a:solidFill>
                  <a:schemeClr val="tx1"/>
                </a:solidFill>
              </a:rPr>
              <a:t>Илья </a:t>
            </a:r>
            <a:r>
              <a:rPr lang="ru-RU" dirty="0" err="1" smtClean="0">
                <a:solidFill>
                  <a:schemeClr val="tx1"/>
                </a:solidFill>
              </a:rPr>
              <a:t>Мельков</a:t>
            </a:r>
            <a:r>
              <a:rPr lang="ru-RU" dirty="0" smtClean="0">
                <a:solidFill>
                  <a:schemeClr val="tx1"/>
                </a:solidFill>
              </a:rPr>
              <a:t> , </a:t>
            </a:r>
            <a:r>
              <a:rPr lang="ru-RU" dirty="0">
                <a:solidFill>
                  <a:schemeClr val="tx1"/>
                </a:solidFill>
              </a:rPr>
              <a:t>ученик 7 класса МБОУ «СОШ № 10».</a:t>
            </a:r>
          </a:p>
        </p:txBody>
      </p:sp>
    </p:spTree>
    <p:extLst>
      <p:ext uri="{BB962C8B-B14F-4D97-AF65-F5344CB8AC3E}">
        <p14:creationId xmlns:p14="http://schemas.microsoft.com/office/powerpoint/2010/main" val="2901191083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2245" y="351118"/>
            <a:ext cx="9404723" cy="2058470"/>
          </a:xfrm>
        </p:spPr>
        <p:txBody>
          <a:bodyPr/>
          <a:lstStyle/>
          <a:p>
            <a:r>
              <a:rPr lang="ru-RU" sz="2000" dirty="0"/>
              <a:t>Мы выбираем жизнь, они – смерть. </a:t>
            </a:r>
            <a:br>
              <a:rPr lang="ru-RU" sz="2000" dirty="0"/>
            </a:br>
            <a:r>
              <a:rPr lang="ru-RU" sz="2000" dirty="0"/>
              <a:t>Мы пишем письма, они – предсмертные записки. </a:t>
            </a:r>
            <a:br>
              <a:rPr lang="ru-RU" sz="2000" dirty="0"/>
            </a:br>
            <a:r>
              <a:rPr lang="ru-RU" sz="2000" dirty="0"/>
              <a:t>Мы строим планы на будущее, у них… у них – нет будущего. </a:t>
            </a:r>
            <a:br>
              <a:rPr lang="ru-RU" sz="2000" dirty="0"/>
            </a:br>
            <a:r>
              <a:rPr lang="ru-RU" sz="2000" dirty="0"/>
              <a:t>Кажется, что мы и они – из разных миров. </a:t>
            </a:r>
            <a:br>
              <a:rPr lang="ru-RU" sz="2000" dirty="0"/>
            </a:br>
            <a:r>
              <a:rPr lang="ru-RU" sz="2000" dirty="0"/>
              <a:t>Но как велика пропасть между нами, читающими эти строки,</a:t>
            </a:r>
            <a:br>
              <a:rPr lang="ru-RU" sz="2000" dirty="0"/>
            </a:br>
            <a:r>
              <a:rPr lang="ru-RU" sz="2000" dirty="0"/>
              <a:t>и теми, кто решился на самоубийство</a:t>
            </a:r>
            <a:r>
              <a:rPr lang="ru-RU" sz="2000" dirty="0" smtClean="0"/>
              <a:t>?</a:t>
            </a:r>
            <a:br>
              <a:rPr lang="ru-RU" sz="2000" dirty="0" smtClean="0"/>
            </a:b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 smtClean="0"/>
              <a:t/>
            </a:r>
            <a:br>
              <a:rPr lang="ru-RU" sz="2000" dirty="0" smtClean="0"/>
            </a:br>
            <a:endParaRPr lang="ru-RU" sz="2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46111" y="2511188"/>
            <a:ext cx="8946541" cy="3737211"/>
          </a:xfrm>
        </p:spPr>
        <p:txBody>
          <a:bodyPr/>
          <a:lstStyle/>
          <a:p>
            <a:r>
              <a:rPr lang="ru-RU" sz="2800" dirty="0" smtClean="0"/>
              <a:t>Как сильно нужно измениться человеку, чтобы сделать этот шаг? </a:t>
            </a:r>
            <a:br>
              <a:rPr lang="ru-RU" sz="2800" dirty="0" smtClean="0"/>
            </a:br>
            <a:r>
              <a:rPr lang="ru-RU" sz="2800" dirty="0" smtClean="0"/>
              <a:t>Всего лишь – шаг.</a:t>
            </a:r>
          </a:p>
          <a:p>
            <a:r>
              <a:rPr lang="ru-RU" sz="2800" dirty="0" smtClean="0"/>
              <a:t>Они </a:t>
            </a:r>
            <a:r>
              <a:rPr lang="ru-RU" sz="2800" dirty="0"/>
              <a:t>не были рождены самоубийцами, …но умерли с этим клеймом. </a:t>
            </a:r>
            <a:br>
              <a:rPr lang="ru-RU" sz="2800" dirty="0"/>
            </a:br>
            <a:r>
              <a:rPr lang="ru-RU" sz="2800" dirty="0"/>
              <a:t>Они продолжают умирать.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99139621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130422"/>
          </a:xfrm>
        </p:spPr>
        <p:txBody>
          <a:bodyPr/>
          <a:lstStyle/>
          <a:p>
            <a:r>
              <a:rPr lang="ru-RU" sz="2800" b="1" dirty="0"/>
              <a:t>ЦЕЛЬ: </a:t>
            </a:r>
            <a:r>
              <a:rPr lang="ru-RU" sz="2800" dirty="0"/>
              <a:t>профилактика и предупреждение суицидов подростков.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/>
              <a:t>ЗАДАЧИ:</a:t>
            </a:r>
            <a:endParaRPr lang="ru-RU" dirty="0"/>
          </a:p>
          <a:p>
            <a:pPr lvl="0"/>
            <a:r>
              <a:rPr lang="ru-RU" dirty="0"/>
              <a:t>улучшить эмоциональное состояние участников акции;</a:t>
            </a:r>
          </a:p>
          <a:p>
            <a:pPr lvl="0"/>
            <a:r>
              <a:rPr lang="ru-RU" dirty="0"/>
              <a:t>повысить компетентность учеников в области оказания поддержки и помощи подросткам, оказавшимся в трудной ситуации;</a:t>
            </a:r>
          </a:p>
          <a:p>
            <a:pPr lvl="0"/>
            <a:r>
              <a:rPr lang="ru-RU" dirty="0"/>
              <a:t>воспитать у учащихся волевые качества, направленные на умение противостоять трудным жизненным обстоятельствам;</a:t>
            </a:r>
          </a:p>
          <a:p>
            <a:pPr lvl="0"/>
            <a:r>
              <a:rPr lang="ru-RU" dirty="0"/>
              <a:t>психологическое просвещение педагогов, учащихся по вопросам профилактики и предупреждения суицидального поведения.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55945391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2918279"/>
          </a:xfrm>
        </p:spPr>
        <p:txBody>
          <a:bodyPr/>
          <a:lstStyle/>
          <a:p>
            <a:r>
              <a:rPr lang="ru-RU" sz="2000" b="1" dirty="0" smtClean="0"/>
              <a:t>АКТУАЛЬНОСТЬ И СОЦИАЛЬНАЯ ЗНАЧИМОСТЬ:</a:t>
            </a:r>
            <a:br>
              <a:rPr lang="ru-RU" sz="2000" b="1" dirty="0" smtClean="0"/>
            </a:br>
            <a:r>
              <a:rPr lang="ru-RU" sz="2000" dirty="0"/>
              <a:t/>
            </a:r>
            <a:br>
              <a:rPr lang="ru-RU" sz="2000" dirty="0"/>
            </a:br>
            <a:r>
              <a:rPr lang="ru-RU" sz="2000" dirty="0"/>
              <a:t>По данным ВОЗ, ежегодно в мире кончают жизнь самоубийством более 920 тысяч человек, причем 20% случаев приходится на подростковый и юношеский возраст. Особую опасность сегодня, по мнению СМИ, представляют «Группы смерти», созданные в </a:t>
            </a:r>
            <a:r>
              <a:rPr lang="ru-RU" sz="2000" dirty="0" err="1"/>
              <a:t>соцсетях</a:t>
            </a:r>
            <a:r>
              <a:rPr lang="ru-RU" sz="2000" dirty="0"/>
              <a:t> </a:t>
            </a:r>
            <a:r>
              <a:rPr lang="ru-RU" sz="2000" dirty="0" err="1"/>
              <a:t>ВКонтакте</a:t>
            </a:r>
            <a:r>
              <a:rPr lang="ru-RU" sz="2000" dirty="0"/>
              <a:t> и провоцирующие подростков на суицид. </a:t>
            </a:r>
            <a:br>
              <a:rPr lang="ru-RU" sz="2000" dirty="0"/>
            </a:br>
            <a:r>
              <a:rPr lang="ru-RU" sz="2000" dirty="0"/>
              <a:t>Общей причиной самоубийства для учащейся молодежи чаще всего становятся нарушения общения со сверстниками, учителями,  близкими, </a:t>
            </a:r>
            <a:r>
              <a:rPr lang="ru-RU" sz="2000" dirty="0" smtClean="0"/>
              <a:t>с семьей</a:t>
            </a:r>
            <a:r>
              <a:rPr lang="ru-RU" sz="2000" dirty="0"/>
              <a:t>.</a:t>
            </a:r>
            <a:br>
              <a:rPr lang="ru-RU" sz="2000" dirty="0"/>
            </a:br>
            <a:endParaRPr lang="ru-RU" sz="2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46111" y="4094328"/>
            <a:ext cx="8946541" cy="1187355"/>
          </a:xfrm>
        </p:spPr>
        <p:txBody>
          <a:bodyPr>
            <a:normAutofit fontScale="25000" lnSpcReduction="20000"/>
          </a:bodyPr>
          <a:lstStyle/>
          <a:p>
            <a:r>
              <a:rPr lang="ru-RU" sz="8600" dirty="0"/>
              <a:t>Данная акция даёт возможность подростку приобрести опыт активного проявления личной инициативы, чтобы сложившаяся ситуация перестала быть опасной и унизительной для жертвы. </a:t>
            </a:r>
          </a:p>
          <a:p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37895" y="4428699"/>
            <a:ext cx="2286000" cy="228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25367545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178" y="232013"/>
            <a:ext cx="9404723" cy="2470244"/>
          </a:xfrm>
        </p:spPr>
        <p:txBody>
          <a:bodyPr/>
          <a:lstStyle/>
          <a:p>
            <a:r>
              <a:rPr lang="ru-RU" sz="2000" dirty="0"/>
              <a:t> </a:t>
            </a:r>
            <a:br>
              <a:rPr lang="ru-RU" sz="2000" dirty="0"/>
            </a:br>
            <a:r>
              <a:rPr lang="ru-RU" sz="2000" b="1" dirty="0"/>
              <a:t>ЦЕЛЕВАЯ АУДИТОРИЯ: </a:t>
            </a:r>
            <a:r>
              <a:rPr lang="ru-RU" sz="2000" dirty="0"/>
              <a:t>подростки школы, реабилитационного центра (по желанию) , представители СМИ, учителя, родители .</a:t>
            </a:r>
            <a:br>
              <a:rPr lang="ru-RU" sz="2000" dirty="0"/>
            </a:br>
            <a:r>
              <a:rPr lang="ru-RU" sz="2000" b="1" dirty="0"/>
              <a:t>ОРГАНИЗАТОРЫ: </a:t>
            </a:r>
            <a:r>
              <a:rPr lang="ru-RU" sz="2000" dirty="0"/>
              <a:t>администрация МБОУ «СОШ № 10», инициативная группа учеников (5-6 человек), психолог, педагог-тренер.</a:t>
            </a:r>
            <a:br>
              <a:rPr lang="ru-RU" sz="2000" dirty="0"/>
            </a:br>
            <a:r>
              <a:rPr lang="ru-RU" sz="2000" b="1" dirty="0"/>
              <a:t>УЧАСТНИКИ: </a:t>
            </a:r>
            <a:r>
              <a:rPr lang="ru-RU" sz="2000" dirty="0"/>
              <a:t>Возраст 5-9 класс, примерное количество участников и зрителей – до 100 человек.</a:t>
            </a:r>
            <a:br>
              <a:rPr lang="ru-RU" sz="2000" dirty="0"/>
            </a:br>
            <a:endParaRPr lang="ru-RU" sz="2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46111" y="3193576"/>
            <a:ext cx="8946541" cy="1760561"/>
          </a:xfrm>
        </p:spPr>
        <p:txBody>
          <a:bodyPr/>
          <a:lstStyle/>
          <a:p>
            <a:r>
              <a:rPr lang="ru-RU" b="1" dirty="0"/>
              <a:t>МЕСТО И СРОКИ ПРОВЕДЕНИЯ: </a:t>
            </a:r>
            <a:r>
              <a:rPr lang="ru-RU" dirty="0"/>
              <a:t>спортивный зал, где возможны выходы каждого зрителя в центр событий, участие в </a:t>
            </a:r>
            <a:r>
              <a:rPr lang="ru-RU" dirty="0" err="1"/>
              <a:t>перфомансе</a:t>
            </a:r>
            <a:r>
              <a:rPr lang="ru-RU" dirty="0"/>
              <a:t>, технологии «Форум-театр». Проходит во </a:t>
            </a:r>
            <a:r>
              <a:rPr lang="ru-RU" dirty="0" smtClean="0"/>
              <a:t>время осенних, зимних или </a:t>
            </a:r>
            <a:r>
              <a:rPr lang="ru-RU" dirty="0"/>
              <a:t>весенних каникул (может быть, долгосрочной, т.е. иметь </a:t>
            </a:r>
            <a:r>
              <a:rPr lang="ru-RU" dirty="0" smtClean="0"/>
              <a:t>продолжение).</a:t>
            </a:r>
            <a:endParaRPr lang="ru-RU" dirty="0"/>
          </a:p>
          <a:p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35286" y="4260349"/>
            <a:ext cx="4202040" cy="2370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6722658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Этап акции - упражнение </a:t>
            </a:r>
            <a:r>
              <a:rPr lang="ru-RU" b="1" i="1" dirty="0"/>
              <a:t>«КАПЛЯ».</a:t>
            </a:r>
            <a:r>
              <a:rPr lang="ru-RU" dirty="0"/>
              <a:t/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46111" y="2025622"/>
            <a:ext cx="8946541" cy="3883859"/>
          </a:xfrm>
        </p:spPr>
        <p:txBody>
          <a:bodyPr/>
          <a:lstStyle/>
          <a:p>
            <a:r>
              <a:rPr lang="ru-RU" b="1" u="sng" dirty="0" smtClean="0"/>
              <a:t>ЦЕЛЬ:</a:t>
            </a:r>
            <a:r>
              <a:rPr lang="ru-RU" dirty="0" smtClean="0"/>
              <a:t> </a:t>
            </a:r>
            <a:r>
              <a:rPr lang="ru-RU" dirty="0"/>
              <a:t>показать учащимся, что многие незначительные конфликты, проблемы или неприятные ситуации можно не доводить до крайности и что любая проблема решаема.</a:t>
            </a:r>
          </a:p>
          <a:p>
            <a:r>
              <a:rPr lang="ru-RU" dirty="0"/>
              <a:t> </a:t>
            </a:r>
            <a:r>
              <a:rPr lang="ru-RU" b="1" dirty="0" smtClean="0"/>
              <a:t>Психолог</a:t>
            </a:r>
            <a:r>
              <a:rPr lang="ru-RU" dirty="0"/>
              <a:t> каждому учащемуся кисточкой капает на чистый лист бумаги по одной капле гуаши или туши.</a:t>
            </a:r>
          </a:p>
          <a:p>
            <a:r>
              <a:rPr lang="ru-RU" b="1" u="sng" dirty="0" smtClean="0"/>
              <a:t>УСЛОВИЕ</a:t>
            </a:r>
            <a:r>
              <a:rPr lang="ru-RU" dirty="0" smtClean="0"/>
              <a:t>: </a:t>
            </a:r>
            <a:r>
              <a:rPr lang="ru-RU" dirty="0"/>
              <a:t>каждый может делать с этой каплей все, что </a:t>
            </a:r>
            <a:r>
              <a:rPr lang="ru-RU" u="sng" dirty="0"/>
              <a:t>захочет</a:t>
            </a:r>
            <a:r>
              <a:rPr lang="ru-RU" dirty="0"/>
              <a:t>: может подуть на нее, чтобы получилось какое-то изображение, может из нее что-то нарисовать или оставить в прежнем состоянии.</a:t>
            </a:r>
          </a:p>
          <a:p>
            <a:r>
              <a:rPr lang="ru-RU" b="1" u="sng" dirty="0" smtClean="0"/>
              <a:t>АНАЛИЗ</a:t>
            </a:r>
            <a:r>
              <a:rPr lang="ru-RU" dirty="0" smtClean="0"/>
              <a:t>: </a:t>
            </a:r>
            <a:r>
              <a:rPr lang="ru-RU" dirty="0"/>
              <a:t>если из маленькой капли получилась огромная клякса, можно сделать </a:t>
            </a:r>
            <a:r>
              <a:rPr lang="ru-RU" u="sng" dirty="0"/>
              <a:t>вывод</a:t>
            </a:r>
            <a:r>
              <a:rPr lang="ru-RU" dirty="0"/>
              <a:t>: </a:t>
            </a:r>
            <a:r>
              <a:rPr lang="ru-RU" dirty="0" smtClean="0"/>
              <a:t>НЕ ДЕЛАТЬ ИЗ МУХИ СЛОНА!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18625903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800" b="1" dirty="0" smtClean="0"/>
              <a:t>ЭТАП АКЦИИ: ПЕРФОМАНС</a:t>
            </a:r>
            <a:r>
              <a:rPr lang="ru-RU" sz="2800" dirty="0" smtClean="0"/>
              <a:t> </a:t>
            </a:r>
            <a:r>
              <a:rPr lang="ru-RU" sz="2800" dirty="0"/>
              <a:t>– представление, где зрители сами могут стать участниками представления и создавать новую реальность.</a:t>
            </a:r>
            <a:br>
              <a:rPr lang="ru-RU" sz="2800" dirty="0"/>
            </a:b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46111" y="2448703"/>
            <a:ext cx="8946541" cy="2778389"/>
          </a:xfrm>
        </p:spPr>
        <p:txBody>
          <a:bodyPr>
            <a:noAutofit/>
          </a:bodyPr>
          <a:lstStyle/>
          <a:p>
            <a:r>
              <a:rPr lang="ru-RU" sz="2400" b="1" dirty="0" smtClean="0"/>
              <a:t>СЦЕНАРИИ «ФОРУМ-ТЕАТРА».</a:t>
            </a:r>
            <a:endParaRPr lang="ru-RU" sz="2400" dirty="0"/>
          </a:p>
          <a:p>
            <a:r>
              <a:rPr lang="ru-RU" sz="2400" dirty="0"/>
              <a:t>∙ Основой любого драматического действия является конфликт. В форум-театре сцена заканчивается на пике конфликта. Конфликт сознательно доводится до максимальной остроты. </a:t>
            </a:r>
          </a:p>
          <a:p>
            <a:r>
              <a:rPr lang="ru-RU" sz="2400" dirty="0"/>
              <a:t>∙ Решение конфликта не даётся в сценарии.</a:t>
            </a:r>
          </a:p>
          <a:p>
            <a:r>
              <a:rPr lang="ru-RU" sz="2400" dirty="0"/>
              <a:t>∙ Найти решение и разрешить его на сцене, а затем в жизни – задача аудитории, «активных зрителей» в форум-театре.</a:t>
            </a:r>
          </a:p>
          <a:p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3924121921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25530" y="343536"/>
            <a:ext cx="8102104" cy="1400530"/>
          </a:xfrm>
        </p:spPr>
        <p:txBody>
          <a:bodyPr/>
          <a:lstStyle/>
          <a:p>
            <a:r>
              <a:rPr lang="ru-RU" b="1" dirty="0"/>
              <a:t>ПЛАНИРУЕМЫЕ РЕЗУЛЬТАТЫ: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03312" y="2052918"/>
            <a:ext cx="8946541" cy="3610903"/>
          </a:xfrm>
        </p:spPr>
        <p:txBody>
          <a:bodyPr>
            <a:normAutofit fontScale="70000" lnSpcReduction="20000"/>
          </a:bodyPr>
          <a:lstStyle/>
          <a:p>
            <a:r>
              <a:rPr lang="ru-RU" sz="2800" dirty="0"/>
              <a:t>О</a:t>
            </a:r>
            <a:r>
              <a:rPr lang="ru-RU" sz="2800" dirty="0" smtClean="0"/>
              <a:t>сознание </a:t>
            </a:r>
            <a:r>
              <a:rPr lang="ru-RU" sz="2800" dirty="0"/>
              <a:t>всеми участниками (в том числе педагогами и родителями) того, что в большинстве случаев улучшение нашей жизни и изменение социальной, психологической ситуации вокруг нас и в стране зависит от нас самих;</a:t>
            </a:r>
          </a:p>
          <a:p>
            <a:r>
              <a:rPr lang="ru-RU" sz="2800" dirty="0"/>
              <a:t>У</a:t>
            </a:r>
            <a:r>
              <a:rPr lang="ru-RU" sz="2800" dirty="0" smtClean="0"/>
              <a:t>мение </a:t>
            </a:r>
            <a:r>
              <a:rPr lang="ru-RU" sz="2800" dirty="0"/>
              <a:t>ЭФФЕКТИВНО МЕНЯТЬ СИТУАЦИЮ в локальных общественных группах, находя альтернативы решений проблем;</a:t>
            </a:r>
          </a:p>
          <a:p>
            <a:r>
              <a:rPr lang="ru-RU" sz="2800" dirty="0"/>
              <a:t>П</a:t>
            </a:r>
            <a:r>
              <a:rPr lang="ru-RU" sz="2800" dirty="0" smtClean="0"/>
              <a:t>риобретение </a:t>
            </a:r>
            <a:r>
              <a:rPr lang="ru-RU" sz="2800" dirty="0"/>
              <a:t>опыта АКТИВНОГО ПРОЯВЛЕНИЯ ЛИЧНОЙ ИНИЦИАТИВЫ, чтобы ситуация перестала быть опасной и унизительной для жертвы!</a:t>
            </a:r>
          </a:p>
          <a:p>
            <a:r>
              <a:rPr lang="ru-RU" sz="2800" dirty="0"/>
              <a:t>П</a:t>
            </a:r>
            <a:r>
              <a:rPr lang="ru-RU" sz="2800" dirty="0" smtClean="0"/>
              <a:t>ривлечение </a:t>
            </a:r>
            <a:r>
              <a:rPr lang="ru-RU" sz="2800" dirty="0"/>
              <a:t>внимания всех слоёв населения к этой проблеме.</a:t>
            </a:r>
          </a:p>
          <a:p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5530" y="5036023"/>
            <a:ext cx="2488266" cy="16572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9595796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8948265" cy="1185014"/>
          </a:xfrm>
        </p:spPr>
        <p:txBody>
          <a:bodyPr/>
          <a:lstStyle/>
          <a:p>
            <a:r>
              <a:rPr lang="ru-RU" sz="3600" dirty="0"/>
              <a:t>ЖИЗНЬ ПРЕКРАСНА И НЕПОВТОРИМА!</a:t>
            </a:r>
            <a:br>
              <a:rPr lang="ru-RU" sz="3600" dirty="0"/>
            </a:br>
            <a:r>
              <a:rPr lang="ru-RU" sz="3600" dirty="0"/>
              <a:t> </a:t>
            </a:r>
            <a:r>
              <a:rPr lang="ru-RU" sz="3600" dirty="0" smtClean="0"/>
              <a:t>                     БЕРЕГИТЕ </a:t>
            </a:r>
            <a:r>
              <a:rPr lang="ru-RU" sz="3600" dirty="0"/>
              <a:t>ЕЁ!!</a:t>
            </a:r>
            <a:r>
              <a:rPr lang="ru-RU" dirty="0"/>
              <a:t/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47835" y="1637732"/>
            <a:ext cx="8946541" cy="4610667"/>
          </a:xfrm>
        </p:spPr>
        <p:txBody>
          <a:bodyPr/>
          <a:lstStyle/>
          <a:p>
            <a:r>
              <a:rPr lang="ru-RU" dirty="0" smtClean="0"/>
              <a:t>               </a:t>
            </a:r>
            <a:r>
              <a:rPr lang="ru-RU" sz="3200" dirty="0" smtClean="0"/>
              <a:t>Благодарю </a:t>
            </a:r>
            <a:r>
              <a:rPr lang="ru-RU" sz="3200" dirty="0"/>
              <a:t>Вас за внимание!</a:t>
            </a:r>
          </a:p>
          <a:p>
            <a:r>
              <a:rPr lang="ru-RU" dirty="0"/>
              <a:t> </a:t>
            </a:r>
          </a:p>
          <a:p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0449" y="2169996"/>
            <a:ext cx="8602701" cy="40784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8771797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он">
  <a:themeElements>
    <a:clrScheme name="Ion">
      <a:dk1>
        <a:sysClr val="windowText" lastClr="7D8486"/>
      </a:dk1>
      <a:lt1>
        <a:sysClr val="window" lastClr="141616"/>
      </a:lt1>
      <a:dk2>
        <a:srgbClr val="EE5818"/>
      </a:dk2>
      <a:lt2>
        <a:srgbClr val="EBEBEB"/>
      </a:lt2>
      <a:accent1>
        <a:srgbClr val="F5A408"/>
      </a:accent1>
      <a:accent2>
        <a:srgbClr val="FA731A"/>
      </a:accent2>
      <a:accent3>
        <a:srgbClr val="AB9281"/>
      </a:accent3>
      <a:accent4>
        <a:srgbClr val="A18CD0"/>
      </a:accent4>
      <a:accent5>
        <a:srgbClr val="8EBBD2"/>
      </a:accent5>
      <a:accent6>
        <a:srgbClr val="ACC995"/>
      </a:accent6>
      <a:hlink>
        <a:srgbClr val="FAC96A"/>
      </a:hlink>
      <a:folHlink>
        <a:srgbClr val="FCDB9B"/>
      </a:folHlink>
    </a:clrScheme>
    <a:fontScheme name="Ion">
      <a:majorFont>
        <a:latin typeface="Century Gothic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04000"/>
                <a:satMod val="128000"/>
                <a:lumMod val="10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68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42000"/>
                <a:hueMod val="42000"/>
                <a:satMod val="124000"/>
                <a:lumMod val="62000"/>
              </a:schemeClr>
              <a:schemeClr val="phClr">
                <a:tint val="96000"/>
                <a:satMod val="13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5A2F9111-B2DB-470C-BA56-608F9B6588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66</TotalTime>
  <Words>367</Words>
  <Application>Microsoft Office PowerPoint</Application>
  <PresentationFormat>Широкоэкранный</PresentationFormat>
  <Paragraphs>33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3" baseType="lpstr">
      <vt:lpstr>Arial</vt:lpstr>
      <vt:lpstr>Century Gothic</vt:lpstr>
      <vt:lpstr>Wingdings 3</vt:lpstr>
      <vt:lpstr>Ион</vt:lpstr>
      <vt:lpstr>                    Психологическая акция  «ЖИЗНЬ – ЭТО СЧАСТЬЕ. СОТВОРИ ЕГО САМ!»</vt:lpstr>
      <vt:lpstr>Мы выбираем жизнь, они – смерть.  Мы пишем письма, они – предсмертные записки.  Мы строим планы на будущее, у них… у них – нет будущего.  Кажется, что мы и они – из разных миров.  Но как велика пропасть между нами, читающими эти строки, и теми, кто решился на самоубийство?   </vt:lpstr>
      <vt:lpstr>ЦЕЛЬ: профилактика и предупреждение суицидов подростков.</vt:lpstr>
      <vt:lpstr>АКТУАЛЬНОСТЬ И СОЦИАЛЬНАЯ ЗНАЧИМОСТЬ:  По данным ВОЗ, ежегодно в мире кончают жизнь самоубийством более 920 тысяч человек, причем 20% случаев приходится на подростковый и юношеский возраст. Особую опасность сегодня, по мнению СМИ, представляют «Группы смерти», созданные в соцсетях ВКонтакте и провоцирующие подростков на суицид.  Общей причиной самоубийства для учащейся молодежи чаще всего становятся нарушения общения со сверстниками, учителями,  близкими, с семьей. </vt:lpstr>
      <vt:lpstr>  ЦЕЛЕВАЯ АУДИТОРИЯ: подростки школы, реабилитационного центра (по желанию) , представители СМИ, учителя, родители . ОРГАНИЗАТОРЫ: администрация МБОУ «СОШ № 10», инициативная группа учеников (5-6 человек), психолог, педагог-тренер. УЧАСТНИКИ: Возраст 5-9 класс, примерное количество участников и зрителей – до 100 человек. </vt:lpstr>
      <vt:lpstr>Этап акции - упражнение «КАПЛЯ».   </vt:lpstr>
      <vt:lpstr>ЭТАП АКЦИИ: ПЕРФОМАНС – представление, где зрители сами могут стать участниками представления и создавать новую реальность. </vt:lpstr>
      <vt:lpstr>ПЛАНИРУЕМЫЕ РЕЗУЛЬТАТЫ:</vt:lpstr>
      <vt:lpstr>ЖИЗНЬ ПРЕКРАСНА И НЕПОВТОРИМА!                       БЕРЕГИТЕ ЕЁ!!  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Психологическая акция  «ЖИЗНЬ – ЭТО СЧАСТЬЕ. СОТВОРИ ЕГО САМ!»</dc:title>
  <dc:creator>user</dc:creator>
  <cp:lastModifiedBy>user</cp:lastModifiedBy>
  <cp:revision>13</cp:revision>
  <dcterms:created xsi:type="dcterms:W3CDTF">2017-04-06T16:13:02Z</dcterms:created>
  <dcterms:modified xsi:type="dcterms:W3CDTF">2017-04-09T09:21:13Z</dcterms:modified>
</cp:coreProperties>
</file>