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37" y="-4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59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67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735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51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546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153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05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10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753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63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6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E0D6B-76F8-40A2-9007-A5F5DD187DB3}" type="datetimeFigureOut">
              <a:rPr lang="ru-RU" smtClean="0"/>
              <a:t>28.04.2017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2B29C-C20A-4464-B65B-FD9CEE7BCE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54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ealth.mail.ru/drug/rubric/J06/" TargetMode="External"/><Relationship Id="rId13" Type="http://schemas.openxmlformats.org/officeDocument/2006/relationships/image" Target="../media/image1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0" Type="http://schemas.openxmlformats.org/officeDocument/2006/relationships/image" Target="../media/image14.png"/><Relationship Id="rId4" Type="http://schemas.openxmlformats.org/officeDocument/2006/relationships/image" Target="../media/image10.png"/><Relationship Id="rId9" Type="http://schemas.openxmlformats.org/officeDocument/2006/relationships/hyperlink" Target="https://health.mail.ru/drug/rubric/J07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103" y="-157326"/>
            <a:ext cx="9445103" cy="7010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7504" y="-206085"/>
            <a:ext cx="1421904" cy="755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2400" b="1" kern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Важно !</a:t>
            </a:r>
            <a:endParaRPr lang="ru-RU" sz="2400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800" kern="1400" dirty="0" smtClean="0">
                <a:solidFill>
                  <a:srgbClr val="000000"/>
                </a:solidFill>
                <a:effectLst/>
                <a:latin typeface="Georgia"/>
              </a:rPr>
              <a:t> </a:t>
            </a:r>
            <a:endParaRPr lang="ru-RU" sz="800" kern="1400" dirty="0">
              <a:solidFill>
                <a:srgbClr val="000000"/>
              </a:solidFill>
              <a:effectLst/>
              <a:latin typeface="Georgi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108520" y="465244"/>
            <a:ext cx="264604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прогулок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опасных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зонах (парки, лес,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поля):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1. Носить головной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убор.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Одежда должна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прилегать к телу,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штаны заправить в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обувь.</a:t>
            </a:r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Лучше,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одежда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была светлой и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однотонной,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как клещи на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 более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заметны;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Осматривать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одежду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каждые  10 минут;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3. Не садиться и не 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ложиться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траву.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92946" y="-212575"/>
            <a:ext cx="3006080" cy="1194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2400" b="1" kern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бойтесь прививок !!!</a:t>
            </a:r>
            <a:endParaRPr lang="ru-RU" sz="2400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800" kern="1400" dirty="0" smtClean="0">
                <a:solidFill>
                  <a:srgbClr val="000000"/>
                </a:solidFill>
                <a:effectLst/>
                <a:latin typeface="Georgia"/>
              </a:rPr>
              <a:t> </a:t>
            </a:r>
            <a:endParaRPr lang="ru-RU" sz="800" kern="1400" dirty="0">
              <a:solidFill>
                <a:srgbClr val="000000"/>
              </a:solidFill>
              <a:effectLst/>
              <a:latin typeface="Georgi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549186"/>
            <a:ext cx="2718048" cy="4755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Людям, живущим в сельской местности, нужно делать прививки от самого распространённого заболевания, которое разносят клещи — энцефалита. Прививка — самое действенное средство защиты.  Делают её в феврале – марте, чтобы организм приобрёл иммунитет.</a:t>
            </a:r>
            <a:endParaRPr lang="ru-RU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kern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kern="1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priviv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7227" y="5013176"/>
            <a:ext cx="2435225" cy="1668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pic>
        <p:nvPicPr>
          <p:cNvPr id="1028" name="Picture 4" descr="img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673" y="0"/>
            <a:ext cx="2987675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370587" y="2034476"/>
            <a:ext cx="29523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Энцефалит — самое страшное передаваемое клещами заболевание.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70587" y="2937656"/>
            <a:ext cx="3096344" cy="1030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b="1" kern="1400" dirty="0" smtClean="0">
                <a:solidFill>
                  <a:srgbClr val="C00000"/>
                </a:solidFill>
                <a:effectLst/>
                <a:latin typeface="Times New Roman"/>
              </a:rPr>
              <a:t>Признаки клещевого энцефалита </a:t>
            </a:r>
            <a:endParaRPr lang="ru-RU" sz="1100" b="1" kern="1400" dirty="0" smtClean="0">
              <a:solidFill>
                <a:srgbClr val="000000"/>
              </a:solidFill>
              <a:effectLst/>
              <a:latin typeface="Georgia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1100" kern="1400" dirty="0" smtClean="0">
                <a:solidFill>
                  <a:srgbClr val="000000"/>
                </a:solidFill>
                <a:effectLst/>
                <a:latin typeface="Georgia"/>
              </a:rPr>
              <a:t> </a:t>
            </a:r>
            <a:endParaRPr lang="ru-RU" sz="1100" kern="1400" dirty="0">
              <a:solidFill>
                <a:srgbClr val="000000"/>
              </a:solidFill>
              <a:effectLst/>
              <a:latin typeface="Georgia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28183" y="3661405"/>
            <a:ext cx="29158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после укуса у вас: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•Образовалось красное пятно на месте ранки от укуса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•Повысилась температура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•Появилась ломота в мышцах и суставах 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•Вы стали бояться света 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•Появилась сыпь на теле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Немедленно обратитесь к 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врачу!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Игорь\Desktop\имунизация\s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661248"/>
            <a:ext cx="1719824" cy="150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C:\Users\Игорь\Desktop\имунизация\sm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004" y="5038830"/>
            <a:ext cx="927560" cy="809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Игорь\Desktop\имунизация\sm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1157">
            <a:off x="1625756" y="22021"/>
            <a:ext cx="1287600" cy="112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Игорь\Desktop\имунизация\sm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158352">
            <a:off x="5115677" y="116637"/>
            <a:ext cx="983852" cy="1123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8390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горь\Desktop\имунизация\KlenListMin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" y="44624"/>
            <a:ext cx="8970322" cy="673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516216" y="188640"/>
            <a:ext cx="2520280" cy="9750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b="1" kern="1400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Защитись от укуса клещей !</a:t>
            </a:r>
            <a:endParaRPr lang="ru-RU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800" kern="1400" dirty="0" smtClean="0">
                <a:solidFill>
                  <a:srgbClr val="000000"/>
                </a:solidFill>
                <a:effectLst/>
                <a:latin typeface="Georgia"/>
              </a:rPr>
              <a:t> </a:t>
            </a:r>
            <a:endParaRPr lang="ru-RU" sz="800" kern="1400" dirty="0">
              <a:solidFill>
                <a:srgbClr val="000000"/>
              </a:solidFill>
              <a:effectLst/>
              <a:latin typeface="Georgia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003921"/>
            <a:ext cx="528637" cy="1928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pic>
        <p:nvPicPr>
          <p:cNvPr id="2052" name="Picture 4" descr="Картинки по запросу картинки аэрозолей от клеще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362" y="1811644"/>
            <a:ext cx="1187624" cy="231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592" y="1988840"/>
            <a:ext cx="742950" cy="195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88224" y="1163715"/>
            <a:ext cx="2178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Обработай одежду!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 descr="61ff20fef89fd87f57766e0d77b5fda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8712" y="4437112"/>
            <a:ext cx="2627784" cy="2160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2520280" cy="107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</a:pPr>
            <a:r>
              <a:rPr lang="ru-RU" sz="2000" b="1" kern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может сделать врач ?</a:t>
            </a:r>
            <a:endParaRPr lang="ru-RU" sz="2000" b="1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2000" b="1" kern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b="1" kern="1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4" y="908720"/>
            <a:ext cx="2705626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6287" y="2351386"/>
            <a:ext cx="3006080" cy="4564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1600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Самой эффективной профилактикой развития инфекции после укуса клеща является введение противоклещевого </a:t>
            </a:r>
            <a:r>
              <a:rPr lang="ru-RU" sz="1600" u="sng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иммуноглобулина</a:t>
            </a:r>
            <a:r>
              <a:rPr lang="ru-RU" sz="1600" kern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(внутримышечно и однократно). Его необходимо ввести как можно скорее. Этот препарат содержит готовые антитела, с помощью которых организм борется с вирусом. Его получают из крови доноров, привитых против клещевого </a:t>
            </a:r>
            <a:r>
              <a:rPr lang="ru-RU" sz="1600" kern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энцефалита. </a:t>
            </a:r>
            <a:endParaRPr lang="ru-RU" sz="1600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1600" kern="1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kern="14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21669" y="85451"/>
            <a:ext cx="3194547" cy="854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</a:pPr>
            <a:r>
              <a:rPr lang="ru-RU" b="1" kern="140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клещевого энцефалита</a:t>
            </a:r>
            <a:endParaRPr lang="ru-RU" sz="800" b="1" kern="1400" dirty="0" smtClean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9000"/>
              </a:lnSpc>
              <a:spcAft>
                <a:spcPts val="600"/>
              </a:spcAft>
            </a:pPr>
            <a:r>
              <a:rPr lang="ru-RU" sz="800" kern="1400" dirty="0" smtClean="0">
                <a:solidFill>
                  <a:srgbClr val="000000"/>
                </a:solidFill>
                <a:effectLst/>
                <a:latin typeface="Georgia"/>
              </a:rPr>
              <a:t> </a:t>
            </a:r>
            <a:endParaRPr lang="ru-RU" sz="800" kern="1400" dirty="0">
              <a:solidFill>
                <a:srgbClr val="000000"/>
              </a:solidFill>
              <a:effectLst/>
              <a:latin typeface="Georgia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13284" y="725710"/>
            <a:ext cx="2986907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Самой надежной защитой против клещевого энцефалита являются собственные антитела, которые вырабатываются в ответ на прививку. Традиционно они проводятся заранее в осенне-зимний период. Однако сейчас появились и зарубежные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вакцины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для быстрой (три прививки в течение 21 дня) профилактики энцефалита. Прививки дают 91-97% гарантии, у 3% людей защитные антитела в ответ на прививку не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вырабатываются.</a:t>
            </a:r>
            <a:endParaRPr lang="ru-RU" dirty="0"/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Черновская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ООШ», филиал «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Сычёвская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К.Ф.Лебединской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Никитина Галина Васильевна .</a:t>
            </a:r>
          </a:p>
          <a:p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C:\Users\Игорь\Desktop\имунизация\sm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0890" y="342706"/>
            <a:ext cx="1472952" cy="128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Игорь\Desktop\имунизация\sm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805" y="6134140"/>
            <a:ext cx="680864" cy="59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Игорь\Desktop\имунизация\sm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994" y="6213961"/>
            <a:ext cx="536848" cy="46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Игорь\Desktop\имунизация\sm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02609">
            <a:off x="2604801" y="2428156"/>
            <a:ext cx="752872" cy="656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3976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200</Words>
  <Application>Microsoft Office PowerPoint</Application>
  <PresentationFormat>Экран (4:3)</PresentationFormat>
  <Paragraphs>52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7</cp:revision>
  <dcterms:created xsi:type="dcterms:W3CDTF">2017-04-28T15:23:08Z</dcterms:created>
  <dcterms:modified xsi:type="dcterms:W3CDTF">2017-04-28T15:58:14Z</dcterms:modified>
</cp:coreProperties>
</file>